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6649700" cy="11811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nva Sans Bold" panose="020B0803030501040103" pitchFamily="34" charset="0"/>
      <p:regular r:id="rId14"/>
      <p:bold r:id="rId15"/>
    </p:embeddedFont>
    <p:embeddedFont>
      <p:font typeface="League Spartan" pitchFamily="2" charset="77"/>
      <p:regular r:id="rId16"/>
      <p:bold r:id="rId17"/>
    </p:embeddedFont>
    <p:embeddedFont>
      <p:font typeface="Open Sans Bold" pitchFamily="2" charset="0"/>
      <p:regular r:id="rId18"/>
      <p:bold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46" autoAdjust="0"/>
  </p:normalViewPr>
  <p:slideViewPr>
    <p:cSldViewPr>
      <p:cViewPr varScale="1">
        <p:scale>
          <a:sx n="63" d="100"/>
          <a:sy n="63" d="100"/>
        </p:scale>
        <p:origin x="368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631677" y="-231744"/>
            <a:ext cx="8190431" cy="12274488"/>
          </a:xfrm>
          <a:custGeom>
            <a:avLst/>
            <a:gdLst/>
            <a:ahLst/>
            <a:cxnLst/>
            <a:rect l="l" t="t" r="r" b="b"/>
            <a:pathLst>
              <a:path w="8190431" h="12274488">
                <a:moveTo>
                  <a:pt x="0" y="0"/>
                </a:moveTo>
                <a:lnTo>
                  <a:pt x="8190431" y="0"/>
                </a:lnTo>
                <a:lnTo>
                  <a:pt x="8190431" y="12274488"/>
                </a:lnTo>
                <a:lnTo>
                  <a:pt x="0" y="1227448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3024073" y="2765997"/>
            <a:ext cx="12779049" cy="3704913"/>
            <a:chOff x="0" y="0"/>
            <a:chExt cx="17038732" cy="4939884"/>
          </a:xfrm>
        </p:grpSpPr>
        <p:sp>
          <p:nvSpPr>
            <p:cNvPr id="4" name="TextBox 4"/>
            <p:cNvSpPr txBox="1"/>
            <p:nvPr/>
          </p:nvSpPr>
          <p:spPr>
            <a:xfrm>
              <a:off x="369127" y="-161925"/>
              <a:ext cx="16300477" cy="1903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21"/>
                </a:lnSpc>
              </a:pPr>
              <a:r>
                <a:rPr lang="en-US" sz="8586">
                  <a:solidFill>
                    <a:srgbClr val="2969C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2026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635147"/>
              <a:ext cx="17038732" cy="33047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55"/>
                </a:lnSpc>
              </a:pPr>
              <a:r>
                <a:rPr lang="en-US" sz="7254">
                  <a:solidFill>
                    <a:srgbClr val="2969C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Durchstarten im </a:t>
              </a:r>
            </a:p>
            <a:p>
              <a:pPr algn="ctr">
                <a:lnSpc>
                  <a:spcPts val="10155"/>
                </a:lnSpc>
              </a:pPr>
              <a:r>
                <a:rPr lang="en-US" sz="7254">
                  <a:solidFill>
                    <a:srgbClr val="2969C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neuen Jahr</a:t>
              </a:r>
            </a:p>
          </p:txBody>
        </p:sp>
      </p:grpSp>
      <p:sp>
        <p:nvSpPr>
          <p:cNvPr id="6" name="Freeform 6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4997011" y="7291825"/>
            <a:ext cx="8833173" cy="1739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hast du </a:t>
            </a:r>
          </a:p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NEUES bekommen?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813237">
            <a:off x="4264701" y="-244122"/>
            <a:ext cx="265333" cy="265333"/>
          </a:xfrm>
          <a:custGeom>
            <a:avLst/>
            <a:gdLst/>
            <a:ahLst/>
            <a:cxnLst/>
            <a:rect l="l" t="t" r="r" b="b"/>
            <a:pathLst>
              <a:path w="265333" h="265333">
                <a:moveTo>
                  <a:pt x="0" y="0"/>
                </a:moveTo>
                <a:lnTo>
                  <a:pt x="265332" y="0"/>
                </a:lnTo>
                <a:lnTo>
                  <a:pt x="265332" y="265333"/>
                </a:lnTo>
                <a:lnTo>
                  <a:pt x="0" y="2653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64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9408524" y="4230598"/>
            <a:ext cx="4360253" cy="3151543"/>
          </a:xfrm>
          <a:custGeom>
            <a:avLst/>
            <a:gdLst/>
            <a:ahLst/>
            <a:cxnLst/>
            <a:rect l="l" t="t" r="r" b="b"/>
            <a:pathLst>
              <a:path w="4360253" h="3151543">
                <a:moveTo>
                  <a:pt x="0" y="0"/>
                </a:moveTo>
                <a:lnTo>
                  <a:pt x="4360253" y="0"/>
                </a:lnTo>
                <a:lnTo>
                  <a:pt x="4360253" y="3151543"/>
                </a:lnTo>
                <a:lnTo>
                  <a:pt x="0" y="31515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5" name="TextBox 5"/>
          <p:cNvSpPr txBox="1"/>
          <p:nvPr/>
        </p:nvSpPr>
        <p:spPr>
          <a:xfrm>
            <a:off x="5061049" y="1378119"/>
            <a:ext cx="6527602" cy="1500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Neu ist auch: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Die Jahreslosung 2026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684514" y="4821534"/>
            <a:ext cx="3808273" cy="22547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23"/>
              </a:lnSpc>
            </a:pPr>
            <a:r>
              <a:rPr lang="en-US" sz="2731" b="1">
                <a:solidFill>
                  <a:srgbClr val="2969C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2025:</a:t>
            </a:r>
          </a:p>
          <a:p>
            <a:pPr algn="ctr">
              <a:lnSpc>
                <a:spcPts val="3823"/>
              </a:lnSpc>
            </a:pPr>
            <a:r>
              <a:rPr lang="en-US" sz="2731" b="1">
                <a:solidFill>
                  <a:srgbClr val="2969C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Prüft alles und </a:t>
            </a:r>
          </a:p>
          <a:p>
            <a:pPr algn="ctr">
              <a:lnSpc>
                <a:spcPts val="3823"/>
              </a:lnSpc>
            </a:pPr>
            <a:r>
              <a:rPr lang="en-US" sz="2731" b="1">
                <a:solidFill>
                  <a:srgbClr val="2969C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behaltet das Gute!</a:t>
            </a:r>
          </a:p>
          <a:p>
            <a:pPr algn="ctr">
              <a:lnSpc>
                <a:spcPts val="2983"/>
              </a:lnSpc>
            </a:pPr>
            <a:r>
              <a:rPr lang="en-US" sz="2131" b="1">
                <a:solidFill>
                  <a:srgbClr val="2969C5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1.Thess. 5,21</a:t>
            </a:r>
          </a:p>
          <a:p>
            <a:pPr algn="ctr">
              <a:lnSpc>
                <a:spcPts val="3823"/>
              </a:lnSpc>
            </a:pPr>
            <a:endParaRPr lang="en-US" sz="2131" b="1">
              <a:solidFill>
                <a:srgbClr val="2969C5"/>
              </a:solidFill>
              <a:latin typeface="Canva Sans Bold"/>
              <a:ea typeface="Canva Sans Bold"/>
              <a:cs typeface="Canva Sans Bold"/>
              <a:sym typeface="Canva Sans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8652412" y="8004123"/>
            <a:ext cx="6120259" cy="22813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 </a:t>
            </a:r>
            <a:r>
              <a:rPr lang="en-US" sz="42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wie</a:t>
            </a:r>
            <a:r>
              <a:rPr lang="en-US" sz="42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42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lautet</a:t>
            </a:r>
            <a:r>
              <a:rPr lang="en-US" sz="42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sie</a:t>
            </a:r>
            <a:r>
              <a:rPr lang="en-US" sz="42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für</a:t>
            </a:r>
          </a:p>
          <a:p>
            <a:pPr algn="ctr">
              <a:lnSpc>
                <a:spcPts val="6019"/>
              </a:lnSpc>
              <a:spcBef>
                <a:spcPct val="0"/>
              </a:spcBef>
            </a:pPr>
            <a:r>
              <a:rPr lang="en-US" sz="42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das </a:t>
            </a:r>
            <a:r>
              <a:rPr lang="en-US" sz="42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Jahr</a:t>
            </a:r>
            <a:r>
              <a:rPr lang="en-US" sz="42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2026?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364182" y="4189709"/>
            <a:ext cx="6778823" cy="679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Was ist die Jahreslosung?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1728" y="5192979"/>
            <a:ext cx="7491277" cy="4311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Ein Wort Gottes das uns durch das ganze Jahr begleitet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Eine Zusage/ein Versprechen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Ein Mutmachvers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Eine Aufforderung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402535" y="2059717"/>
            <a:ext cx="16743959" cy="12160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Die Jahreslosung für 2026 steht in der Offenbarung des Johannes.</a:t>
            </a:r>
          </a:p>
          <a:p>
            <a:pPr algn="l">
              <a:lnSpc>
                <a:spcPts val="4900"/>
              </a:lnSpc>
              <a:spcBef>
                <a:spcPct val="0"/>
              </a:spcBef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Sie ist die letzte Schrift im neuen Testament.</a:t>
            </a:r>
          </a:p>
        </p:txBody>
      </p:sp>
      <p:grpSp>
        <p:nvGrpSpPr>
          <p:cNvPr id="4" name="Group 4"/>
          <p:cNvGrpSpPr/>
          <p:nvPr/>
        </p:nvGrpSpPr>
        <p:grpSpPr>
          <a:xfrm>
            <a:off x="-2982778" y="6678962"/>
            <a:ext cx="12779049" cy="2423517"/>
            <a:chOff x="0" y="0"/>
            <a:chExt cx="17038732" cy="3231356"/>
          </a:xfrm>
        </p:grpSpPr>
        <p:sp>
          <p:nvSpPr>
            <p:cNvPr id="5" name="TextBox 5"/>
            <p:cNvSpPr txBox="1"/>
            <p:nvPr/>
          </p:nvSpPr>
          <p:spPr>
            <a:xfrm>
              <a:off x="369127" y="-161925"/>
              <a:ext cx="16300477" cy="19031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2021"/>
                </a:lnSpc>
              </a:pPr>
              <a:r>
                <a:rPr lang="en-US" sz="8586">
                  <a:solidFill>
                    <a:srgbClr val="2969C5"/>
                  </a:solidFill>
                  <a:latin typeface="League Spartan"/>
                  <a:ea typeface="League Spartan"/>
                  <a:cs typeface="League Spartan"/>
                  <a:sym typeface="League Spartan"/>
                </a:rPr>
                <a:t>Johannes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635147"/>
              <a:ext cx="17038732" cy="15962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0155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6734693" y="5069755"/>
            <a:ext cx="8733907" cy="49307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55651" lvl="1" indent="-377825" algn="ctr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Litt unter der Christenverfolgung</a:t>
            </a:r>
          </a:p>
          <a:p>
            <a:pPr marL="755651" lvl="1" indent="-377825" algn="l">
              <a:lnSpc>
                <a:spcPts val="4900"/>
              </a:lnSpc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Wurde verbannt auf die Insel Patmos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Mitten in großer Not hatte Johannes eine Visionen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Gott zeigte ihm wie die neue Welt einmal aussehen soll.</a:t>
            </a:r>
          </a:p>
          <a:p>
            <a:pPr marL="755651" lvl="1" indent="-377825" algn="l">
              <a:lnSpc>
                <a:spcPts val="4900"/>
              </a:lnSpc>
              <a:spcBef>
                <a:spcPct val="0"/>
              </a:spcBef>
              <a:buFont typeface="Arial"/>
              <a:buChar char="•"/>
            </a:pPr>
            <a:r>
              <a:rPr lang="en-US" sz="35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Das gab ihm Trost und Hoffnung</a:t>
            </a:r>
          </a:p>
        </p:txBody>
      </p:sp>
      <p:sp>
        <p:nvSpPr>
          <p:cNvPr id="8" name="AutoShape 8"/>
          <p:cNvSpPr/>
          <p:nvPr/>
        </p:nvSpPr>
        <p:spPr>
          <a:xfrm flipV="1">
            <a:off x="6275895" y="5380033"/>
            <a:ext cx="974951" cy="1909821"/>
          </a:xfrm>
          <a:prstGeom prst="line">
            <a:avLst/>
          </a:prstGeom>
          <a:ln w="38100" cap="flat">
            <a:solidFill>
              <a:srgbClr val="2969C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9" name="AutoShape 9"/>
          <p:cNvSpPr/>
          <p:nvPr/>
        </p:nvSpPr>
        <p:spPr>
          <a:xfrm flipV="1">
            <a:off x="6275895" y="6017034"/>
            <a:ext cx="950451" cy="1272820"/>
          </a:xfrm>
          <a:prstGeom prst="line">
            <a:avLst/>
          </a:prstGeom>
          <a:ln w="38100" cap="flat">
            <a:solidFill>
              <a:srgbClr val="2969C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0" name="AutoShape 10"/>
          <p:cNvSpPr/>
          <p:nvPr/>
        </p:nvSpPr>
        <p:spPr>
          <a:xfrm flipV="1">
            <a:off x="6258992" y="7249014"/>
            <a:ext cx="967355" cy="40839"/>
          </a:xfrm>
          <a:prstGeom prst="line">
            <a:avLst/>
          </a:prstGeom>
          <a:ln w="38100" cap="flat">
            <a:solidFill>
              <a:srgbClr val="2969C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1" name="AutoShape 11"/>
          <p:cNvSpPr/>
          <p:nvPr/>
        </p:nvSpPr>
        <p:spPr>
          <a:xfrm>
            <a:off x="6258022" y="7274083"/>
            <a:ext cx="982430" cy="1200493"/>
          </a:xfrm>
          <a:prstGeom prst="line">
            <a:avLst/>
          </a:prstGeom>
          <a:ln w="38100" cap="flat">
            <a:solidFill>
              <a:srgbClr val="2969C5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>
            <a:off x="6275895" y="7289854"/>
            <a:ext cx="949814" cy="2446334"/>
          </a:xfrm>
          <a:prstGeom prst="line">
            <a:avLst/>
          </a:prstGeom>
          <a:ln w="38100" cap="flat">
            <a:solidFill>
              <a:srgbClr val="2969C5"/>
            </a:solidFill>
            <a:prstDash val="solid"/>
            <a:headEnd type="none" w="sm" len="sm"/>
            <a:tailEnd type="none" w="sm" len="sm"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24849" y="3442958"/>
            <a:ext cx="15000002" cy="2089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Ihr sollt jetzt den Text kennenlernen, in dem die Jahreslosung zu finden ist.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Wir machen mit diesem Text eine….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4028926" y="6603169"/>
            <a:ext cx="8591848" cy="11442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379"/>
              </a:lnSpc>
              <a:spcBef>
                <a:spcPct val="0"/>
              </a:spcBef>
            </a:pPr>
            <a:r>
              <a:rPr lang="en-US" sz="66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…Viagese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0599" y="809625"/>
            <a:ext cx="14928501" cy="10125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Weg durch den Bibeltext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4 Abschnitte – je einer auf ein Plakat geklebt (=4 Plakate)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Immer 5 Schülerinnen und Schüler bilden eine Gruppe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Jede Gruppe startet an einem der Plakate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Ihr braucht einen Stift (Edding)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 ist ein stiller Weg, ihr redet NICHT miteinander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Während ruhige Musik läuft lest ihr den Text und schreibt eure Gedanken dazu auf das Plakat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Wenn die Musik endet, wechselt ihr im Uhrzeigersinn zum nächsten Plakat</a:t>
            </a:r>
          </a:p>
          <a:p>
            <a:pPr algn="l">
              <a:lnSpc>
                <a:spcPts val="4200"/>
              </a:lnSpc>
            </a:pPr>
            <a:endParaRPr lang="en-US" sz="3000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marL="647703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Diese Abfolge wiederholen wir, bis ihr an allen 4 Plakaten gewesen seid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860599" y="3535363"/>
            <a:ext cx="14928501" cy="4776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9"/>
              </a:lnSpc>
            </a:pPr>
            <a:r>
              <a:rPr lang="en-US" sz="3999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Ih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seid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jetzt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an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eurem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Ausgangs-Plakat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angekommen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.</a:t>
            </a:r>
          </a:p>
          <a:p>
            <a:pPr algn="l">
              <a:lnSpc>
                <a:spcPts val="4900"/>
              </a:lnSpc>
            </a:pPr>
            <a:endParaRPr lang="en-US" sz="3999" b="1" dirty="0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5599"/>
              </a:lnSpc>
            </a:pP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Aufgabe:</a:t>
            </a:r>
          </a:p>
          <a:p>
            <a:pPr marL="863598" lvl="1" indent="-431799" algn="l">
              <a:lnSpc>
                <a:spcPts val="5599"/>
              </a:lnSpc>
              <a:buFont typeface="Arial"/>
              <a:buChar char="•"/>
            </a:pP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Markiert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2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Kommentare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, die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euch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als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Gruppe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besonders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wichtig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sind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und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stellt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sie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anschließend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der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Klasse</a:t>
            </a:r>
            <a:r>
              <a:rPr lang="en-US" sz="3999" b="1" dirty="0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 </a:t>
            </a:r>
            <a:r>
              <a:rPr lang="en-US" sz="3999" b="1" dirty="0" err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vor</a:t>
            </a:r>
            <a:endParaRPr lang="en-US" sz="3999" b="1" dirty="0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l">
              <a:lnSpc>
                <a:spcPts val="4200"/>
              </a:lnSpc>
            </a:pPr>
            <a:endParaRPr lang="en-US" sz="3999" b="1" dirty="0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5043047" y="3302738"/>
            <a:ext cx="6881366" cy="4203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Könnt ihr euch vorstellen,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wie die Jahreslosung für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2026 nun lautet?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endParaRPr lang="en-US" sz="3999" b="1">
              <a:solidFill>
                <a:srgbClr val="2969C5"/>
              </a:solidFill>
              <a:latin typeface="League Spartan"/>
              <a:ea typeface="League Spartan"/>
              <a:cs typeface="League Spartan"/>
              <a:sym typeface="League Spartan"/>
            </a:endParaRP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Es ist nur EIN kleiner Satz </a:t>
            </a:r>
          </a:p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 b="1">
                <a:solidFill>
                  <a:srgbClr val="2969C5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aus diesem Text.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9F0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4772671" y="171289"/>
            <a:ext cx="1721707" cy="1292556"/>
          </a:xfrm>
          <a:custGeom>
            <a:avLst/>
            <a:gdLst/>
            <a:ahLst/>
            <a:cxnLst/>
            <a:rect l="l" t="t" r="r" b="b"/>
            <a:pathLst>
              <a:path w="1721707" h="1292556">
                <a:moveTo>
                  <a:pt x="0" y="0"/>
                </a:moveTo>
                <a:lnTo>
                  <a:pt x="1721707" y="0"/>
                </a:lnTo>
                <a:lnTo>
                  <a:pt x="1721707" y="1292555"/>
                </a:lnTo>
                <a:lnTo>
                  <a:pt x="0" y="12925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4330801" y="1181100"/>
            <a:ext cx="8642593" cy="8642593"/>
          </a:xfrm>
          <a:custGeom>
            <a:avLst/>
            <a:gdLst/>
            <a:ahLst/>
            <a:cxnLst/>
            <a:rect l="l" t="t" r="r" b="b"/>
            <a:pathLst>
              <a:path w="8642593" h="8642593">
                <a:moveTo>
                  <a:pt x="0" y="0"/>
                </a:moveTo>
                <a:lnTo>
                  <a:pt x="8642592" y="0"/>
                </a:lnTo>
                <a:lnTo>
                  <a:pt x="8642592" y="8642593"/>
                </a:lnTo>
                <a:lnTo>
                  <a:pt x="0" y="864259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2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de-DE" dirty="0"/>
          </a:p>
        </p:txBody>
      </p:sp>
      <p:sp>
        <p:nvSpPr>
          <p:cNvPr id="4" name="Freeform 4"/>
          <p:cNvSpPr/>
          <p:nvPr/>
        </p:nvSpPr>
        <p:spPr>
          <a:xfrm>
            <a:off x="7120512" y="2181955"/>
            <a:ext cx="2814976" cy="2814976"/>
          </a:xfrm>
          <a:custGeom>
            <a:avLst/>
            <a:gdLst/>
            <a:ahLst/>
            <a:cxnLst/>
            <a:rect l="l" t="t" r="r" b="b"/>
            <a:pathLst>
              <a:path w="2814976" h="2814976">
                <a:moveTo>
                  <a:pt x="0" y="0"/>
                </a:moveTo>
                <a:lnTo>
                  <a:pt x="2814976" y="0"/>
                </a:lnTo>
                <a:lnTo>
                  <a:pt x="2814976" y="2814976"/>
                </a:lnTo>
                <a:lnTo>
                  <a:pt x="0" y="28149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42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7817901" y="2560950"/>
            <a:ext cx="1420198" cy="958633"/>
          </a:xfrm>
          <a:custGeom>
            <a:avLst/>
            <a:gdLst/>
            <a:ahLst/>
            <a:cxnLst/>
            <a:rect l="l" t="t" r="r" b="b"/>
            <a:pathLst>
              <a:path w="1420198" h="958633">
                <a:moveTo>
                  <a:pt x="0" y="0"/>
                </a:moveTo>
                <a:lnTo>
                  <a:pt x="1420198" y="0"/>
                </a:lnTo>
                <a:lnTo>
                  <a:pt x="1420198" y="958634"/>
                </a:lnTo>
                <a:lnTo>
                  <a:pt x="0" y="95863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615176" y="3605309"/>
            <a:ext cx="1825648" cy="94897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77"/>
              </a:lnSpc>
            </a:pPr>
            <a:r>
              <a:rPr lang="en-US" sz="3200" b="1" dirty="0" err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Gebets</a:t>
            </a:r>
            <a:r>
              <a:rPr lang="en-US" sz="3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-</a:t>
            </a:r>
          </a:p>
          <a:p>
            <a:pPr algn="ctr">
              <a:lnSpc>
                <a:spcPts val="3677"/>
              </a:lnSpc>
            </a:pPr>
            <a:r>
              <a:rPr lang="en-US" sz="3200" b="1" dirty="0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station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847076" y="5288196"/>
            <a:ext cx="7361848" cy="1110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125"/>
              </a:lnSpc>
            </a:pPr>
            <a:r>
              <a:rPr lang="en-US" sz="6518" b="1">
                <a:solidFill>
                  <a:srgbClr val="FFFFFF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Alles neu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291</Words>
  <Application>Microsoft Macintosh PowerPoint</Application>
  <PresentationFormat>Benutzerdefiniert</PresentationFormat>
  <Paragraphs>60</Paragraphs>
  <Slides>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8</vt:i4>
      </vt:variant>
    </vt:vector>
  </HeadingPairs>
  <TitlesOfParts>
    <vt:vector size="14" baseType="lpstr">
      <vt:lpstr>Open Sans Bold</vt:lpstr>
      <vt:lpstr>Arial</vt:lpstr>
      <vt:lpstr>League Spartan</vt:lpstr>
      <vt:lpstr>Calibri</vt:lpstr>
      <vt:lpstr>Canva Sans Bold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 Jahreslsosung</dc:title>
  <cp:lastModifiedBy>Caro Leuchtmann</cp:lastModifiedBy>
  <cp:revision>2</cp:revision>
  <dcterms:created xsi:type="dcterms:W3CDTF">2006-08-16T00:00:00Z</dcterms:created>
  <dcterms:modified xsi:type="dcterms:W3CDTF">2025-12-21T17:17:37Z</dcterms:modified>
  <dc:identifier>DAG8JfyutY8</dc:identifier>
</cp:coreProperties>
</file>